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4"/>
  </p:sldMasterIdLst>
  <p:sldIdLst>
    <p:sldId id="256" r:id="rId5"/>
    <p:sldId id="270" r:id="rId6"/>
    <p:sldId id="295" r:id="rId7"/>
    <p:sldId id="293" r:id="rId8"/>
    <p:sldId id="294" r:id="rId9"/>
    <p:sldId id="292" r:id="rId10"/>
    <p:sldId id="291" r:id="rId11"/>
    <p:sldId id="296" r:id="rId12"/>
    <p:sldId id="297" r:id="rId13"/>
    <p:sldId id="290" r:id="rId14"/>
    <p:sldId id="289" r:id="rId15"/>
    <p:sldId id="288" r:id="rId16"/>
    <p:sldId id="287" r:id="rId17"/>
    <p:sldId id="286" r:id="rId18"/>
    <p:sldId id="268" r:id="rId19"/>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381F3-2268-49CE-09FA-131E2F14AA34}" v="2355" dt="2022-12-01T22:29:02.595"/>
    <p1510:client id="{379AA9FA-1171-17B2-C7EF-83FC63B9C284}" v="183" dt="2022-12-01T20:53:26.103"/>
    <p1510:client id="{44CD963A-34E3-883E-F8B8-42A258CFA4E9}" v="54" dt="2022-12-01T21:36:27.906"/>
    <p1510:client id="{A88D40C0-A9AF-DB9C-0726-F674E0545351}" v="62" dt="2022-12-01T20:37:15.733"/>
    <p1510:client id="{E997FEA3-9259-79C8-4A13-063ED2BA4002}" v="43" dt="2022-12-01T19:44:18.187"/>
    <p1510:client id="{EB1A74BF-09D6-4C78-6950-0267BF1910C4}" v="529" dt="2022-12-01T21:17:48.913"/>
    <p1510:client id="{F8D9F07B-1935-D2EB-378E-092B20EBAFCF}" v="35" dt="2022-12-01T21:38:21.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444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11692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999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A54C80-263E-416B-A8E0-580EDEADCBDC}"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409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98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A54C80-263E-416B-A8E0-580EDEADCBDC}"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70229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3168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34730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1/18/2023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116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54C80-263E-416B-A8E0-580EDEADCBDC}" type="datetimeFigureOut">
              <a:rPr lang="en-US" smtClean="0"/>
              <a:t>1/18/2023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a:p>
        </p:txBody>
      </p:sp>
    </p:spTree>
    <p:extLst>
      <p:ext uri="{BB962C8B-B14F-4D97-AF65-F5344CB8AC3E}">
        <p14:creationId xmlns:p14="http://schemas.microsoft.com/office/powerpoint/2010/main" val="5389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243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1/18/2023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33101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77627" y="2034711"/>
            <a:ext cx="7766936" cy="2061300"/>
          </a:xfrm>
        </p:spPr>
        <p:txBody>
          <a:bodyPr>
            <a:normAutofit/>
          </a:bodyPr>
          <a:lstStyle/>
          <a:p>
            <a:pPr algn="ctr"/>
            <a:r>
              <a:rPr lang="en-US">
                <a:solidFill>
                  <a:schemeClr val="accent2">
                    <a:lumMod val="50000"/>
                  </a:schemeClr>
                </a:solidFill>
              </a:rPr>
              <a:t>College Council</a:t>
            </a:r>
          </a:p>
        </p:txBody>
      </p:sp>
      <p:pic>
        <p:nvPicPr>
          <p:cNvPr id="4" name="Picture 3"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6063" y="124968"/>
            <a:ext cx="1886375" cy="1886375"/>
          </a:xfrm>
          <a:prstGeom prst="rect">
            <a:avLst/>
          </a:prstGeom>
        </p:spPr>
      </p:pic>
      <p:sp>
        <p:nvSpPr>
          <p:cNvPr id="8" name="TextBox 7"/>
          <p:cNvSpPr txBox="1"/>
          <p:nvPr/>
        </p:nvSpPr>
        <p:spPr>
          <a:xfrm>
            <a:off x="3157198" y="4536347"/>
            <a:ext cx="5404104" cy="1200329"/>
          </a:xfrm>
          <a:prstGeom prst="rect">
            <a:avLst/>
          </a:prstGeom>
          <a:noFill/>
        </p:spPr>
        <p:txBody>
          <a:bodyPr wrap="square" rtlCol="0">
            <a:spAutoFit/>
          </a:bodyPr>
          <a:lstStyle/>
          <a:p>
            <a:pPr algn="ctr"/>
            <a:r>
              <a:rPr lang="en-US" sz="2400"/>
              <a:t>December 1, 2022</a:t>
            </a:r>
          </a:p>
          <a:p>
            <a:pPr algn="ctr"/>
            <a:endParaRPr lang="en-US" sz="2400"/>
          </a:p>
          <a:p>
            <a:pPr algn="ctr"/>
            <a:endParaRPr lang="en-US" sz="2400"/>
          </a:p>
        </p:txBody>
      </p:sp>
    </p:spTree>
    <p:extLst>
      <p:ext uri="{BB962C8B-B14F-4D97-AF65-F5344CB8AC3E}">
        <p14:creationId xmlns:p14="http://schemas.microsoft.com/office/powerpoint/2010/main" val="208297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Budget Development – Chad Houck</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CBD58175-19CE-798F-B022-CB60D80A9814}"/>
              </a:ext>
            </a:extLst>
          </p:cNvPr>
          <p:cNvSpPr txBox="1"/>
          <p:nvPr/>
        </p:nvSpPr>
        <p:spPr>
          <a:xfrm>
            <a:off x="1939256" y="2085233"/>
            <a:ext cx="9129387"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We have not met since last Council meeting</a:t>
            </a:r>
          </a:p>
          <a:p>
            <a:pPr marL="285750" indent="-285750">
              <a:buFont typeface="Wingdings" panose="05000000000000000000" pitchFamily="2" charset="2"/>
              <a:buChar char="v"/>
            </a:pPr>
            <a:r>
              <a:rPr lang="en-US">
                <a:cs typeface="Calibri"/>
              </a:rPr>
              <a:t>We have some HEERF requests that we are working on virtually</a:t>
            </a:r>
          </a:p>
        </p:txBody>
      </p:sp>
    </p:spTree>
    <p:extLst>
      <p:ext uri="{BB962C8B-B14F-4D97-AF65-F5344CB8AC3E}">
        <p14:creationId xmlns:p14="http://schemas.microsoft.com/office/powerpoint/2010/main" val="312746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District Wide Budget Development Committee – Chad Houck</a:t>
            </a:r>
          </a:p>
        </p:txBody>
      </p:sp>
      <p:sp>
        <p:nvSpPr>
          <p:cNvPr id="6" name="TextBox 5"/>
          <p:cNvSpPr txBox="1"/>
          <p:nvPr/>
        </p:nvSpPr>
        <p:spPr>
          <a:xfrm>
            <a:off x="1958071" y="2151085"/>
            <a:ext cx="9129387"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endParaRPr lang="en-US">
              <a:cs typeface="Calibri"/>
            </a:endParaRPr>
          </a:p>
          <a:p>
            <a:pPr marL="285750" indent="-285750">
              <a:buFont typeface="Wingdings" panose="05000000000000000000" pitchFamily="2" charset="2"/>
              <a:buChar char="v"/>
            </a:pPr>
            <a:r>
              <a:rPr lang="en-US">
                <a:cs typeface="Calibri"/>
              </a:rPr>
              <a:t>Nothing to report at this time as we have not met since last Council meeting</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41073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200"/>
              <a:t>Institutional Effectiveness Committee (IEC)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126640A2-F773-D3E7-6D95-6AC3DA3E6A25}"/>
              </a:ext>
            </a:extLst>
          </p:cNvPr>
          <p:cNvSpPr txBox="1"/>
          <p:nvPr/>
        </p:nvSpPr>
        <p:spPr>
          <a:xfrm>
            <a:off x="1572588" y="2294520"/>
            <a:ext cx="9129387" cy="369332"/>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Has not met. Next meeting, Thursday December 8, 3:00-4:30 pm</a:t>
            </a:r>
            <a:endParaRPr lang="en-US"/>
          </a:p>
        </p:txBody>
      </p:sp>
    </p:spTree>
    <p:extLst>
      <p:ext uri="{BB962C8B-B14F-4D97-AF65-F5344CB8AC3E}">
        <p14:creationId xmlns:p14="http://schemas.microsoft.com/office/powerpoint/2010/main" val="2402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Professional Development Committee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D9E17E48-5A28-E54A-4DA4-E10864B150DB}"/>
              </a:ext>
            </a:extLst>
          </p:cNvPr>
          <p:cNvSpPr txBox="1"/>
          <p:nvPr/>
        </p:nvSpPr>
        <p:spPr>
          <a:xfrm>
            <a:off x="1438118" y="2330380"/>
            <a:ext cx="9129387" cy="3416320"/>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Last met November 8</a:t>
            </a:r>
          </a:p>
          <a:p>
            <a:pPr marL="285750" indent="-285750">
              <a:buFont typeface="Wingdings" panose="05000000000000000000" pitchFamily="2" charset="2"/>
              <a:buChar char="v"/>
            </a:pPr>
            <a:r>
              <a:rPr lang="en-US">
                <a:cs typeface="Calibri"/>
              </a:rPr>
              <a:t>PD</a:t>
            </a:r>
            <a:r>
              <a:rPr lang="en-US"/>
              <a:t> Needs Assessment Survey – Andrew shared a first draft of the professional needs assessment survey that is designed to go out later in the spring semester. Feedback was sought about the format of the survey and about getting input into some of the items in some of the sections from specific committees on campus—that they know best what would be potential PD opportunities … in addition to an "other" category for new ideas.</a:t>
            </a:r>
            <a:endParaRPr lang="en-US">
              <a:cs typeface="Calibri"/>
            </a:endParaRPr>
          </a:p>
          <a:p>
            <a:pPr marL="285750" indent="-285750">
              <a:buFont typeface="Wingdings" panose="05000000000000000000" pitchFamily="2" charset="2"/>
              <a:buChar char="v"/>
            </a:pPr>
            <a:r>
              <a:rPr lang="en-US"/>
              <a:t>Spring Flex – update was given on preparations for spring flex, including potential speakers</a:t>
            </a:r>
            <a:endParaRPr lang="en-US">
              <a:cs typeface="Calibri"/>
            </a:endParaRPr>
          </a:p>
          <a:p>
            <a:pPr marL="285750" indent="-285750">
              <a:buFont typeface="Wingdings" panose="05000000000000000000" pitchFamily="2" charset="2"/>
              <a:buChar char="v"/>
            </a:pPr>
            <a:r>
              <a:rPr lang="en-US"/>
              <a:t>Flex Training for Online Teaching - conversations picked up from last time about our protocol for faculty being prepared to teach in the online environment. Cerro Coso does not compensate and has never compensated instructors for our in-house training … but it doesn't charge them either. The committee discussed the evidence that might be provided by an instructor trained somewhere else to satisfy the requirement.</a:t>
            </a:r>
            <a:endParaRPr lang="en-US">
              <a:cs typeface="Calibri"/>
            </a:endParaRPr>
          </a:p>
        </p:txBody>
      </p:sp>
    </p:spTree>
    <p:extLst>
      <p:ext uri="{BB962C8B-B14F-4D97-AF65-F5344CB8AC3E}">
        <p14:creationId xmlns:p14="http://schemas.microsoft.com/office/powerpoint/2010/main" val="1892623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Accreditation – Corey Marvin</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4" name="TextBox 3">
            <a:extLst>
              <a:ext uri="{FF2B5EF4-FFF2-40B4-BE49-F238E27FC236}">
                <a16:creationId xmlns:a16="http://schemas.microsoft.com/office/drawing/2014/main" id="{5B472CAE-BFAC-1291-142A-D328806B208D}"/>
              </a:ext>
            </a:extLst>
          </p:cNvPr>
          <p:cNvSpPr txBox="1"/>
          <p:nvPr/>
        </p:nvSpPr>
        <p:spPr>
          <a:xfrm>
            <a:off x="1572588" y="2294520"/>
            <a:ext cx="9129387" cy="369332"/>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Has not met. Next meeting, sometime in early spring. The committee has been formed!</a:t>
            </a:r>
            <a:endParaRPr lang="en-US"/>
          </a:p>
        </p:txBody>
      </p:sp>
    </p:spTree>
    <p:extLst>
      <p:ext uri="{BB962C8B-B14F-4D97-AF65-F5344CB8AC3E}">
        <p14:creationId xmlns:p14="http://schemas.microsoft.com/office/powerpoint/2010/main" val="328578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230" y="5379514"/>
            <a:ext cx="10113645" cy="822960"/>
          </a:xfrm>
        </p:spPr>
        <p:txBody>
          <a:bodyPr>
            <a:normAutofit/>
          </a:bodyPr>
          <a:lstStyle/>
          <a:p>
            <a:pPr algn="ctr"/>
            <a:r>
              <a:rPr lang="en-US" sz="4000"/>
              <a:t>The End</a:t>
            </a:r>
          </a:p>
        </p:txBody>
      </p:sp>
      <p:pic>
        <p:nvPicPr>
          <p:cNvPr id="6" name="Picture 5"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1350" y="180374"/>
            <a:ext cx="3124200" cy="3124200"/>
          </a:xfrm>
          <a:prstGeom prst="rect">
            <a:avLst/>
          </a:prstGeom>
        </p:spPr>
      </p:pic>
    </p:spTree>
    <p:extLst>
      <p:ext uri="{BB962C8B-B14F-4D97-AF65-F5344CB8AC3E}">
        <p14:creationId xmlns:p14="http://schemas.microsoft.com/office/powerpoint/2010/main" val="34201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2942372"/>
            <a:ext cx="10058400" cy="914400"/>
          </a:xfrm>
        </p:spPr>
        <p:txBody>
          <a:bodyPr>
            <a:normAutofit fontScale="90000"/>
          </a:bodyPr>
          <a:lstStyle/>
          <a:p>
            <a:pPr algn="ctr"/>
            <a:r>
              <a:rPr lang="en-US"/>
              <a:t/>
            </a:r>
            <a:br>
              <a:rPr lang="en-US"/>
            </a:br>
            <a:r>
              <a:rPr lang="en-US"/>
              <a:t/>
            </a:r>
            <a:br>
              <a:rPr lang="en-US"/>
            </a:br>
            <a:r>
              <a:rPr lang="en-US"/>
              <a:t/>
            </a:r>
            <a:br>
              <a:rPr lang="en-US"/>
            </a:br>
            <a:r>
              <a:rPr lang="en-US"/>
              <a:t/>
            </a:r>
            <a:br>
              <a:rPr lang="en-US"/>
            </a:br>
            <a:r>
              <a:rPr lang="en-US"/>
              <a:t/>
            </a:r>
            <a:br>
              <a:rPr lang="en-US"/>
            </a:br>
            <a:r>
              <a:rPr lang="en-US"/>
              <a:t/>
            </a:r>
            <a:br>
              <a:rPr lang="en-US"/>
            </a:br>
            <a:r>
              <a:rPr lang="en-US" sz="5300"/>
              <a:t>Reporting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4280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lstStyle/>
          <a:p>
            <a:pPr algn="ctr"/>
            <a:r>
              <a:rPr lang="en-US"/>
              <a:t>Facilities – Cody Pauxtis</a:t>
            </a:r>
          </a:p>
        </p:txBody>
      </p:sp>
      <p:sp>
        <p:nvSpPr>
          <p:cNvPr id="6" name="TextBox 5"/>
          <p:cNvSpPr txBox="1"/>
          <p:nvPr/>
        </p:nvSpPr>
        <p:spPr>
          <a:xfrm>
            <a:off x="1958071" y="2151085"/>
            <a:ext cx="8088865" cy="923330"/>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Power Repair Shut down and Switch over: Tentative 20 January</a:t>
            </a:r>
            <a:endParaRPr lang="en-US"/>
          </a:p>
          <a:p>
            <a:pPr marL="285750" indent="-285750">
              <a:buFont typeface="Wingdings" panose="05000000000000000000" pitchFamily="2" charset="2"/>
              <a:buChar char="v"/>
            </a:pPr>
            <a:r>
              <a:rPr lang="en-US">
                <a:cs typeface="Calibri"/>
              </a:rPr>
              <a:t>Next meeting:  14 December 2022</a:t>
            </a: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360133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a:t>Safety &amp; Security – Kevin King</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2714EB7D-A8C4-46E7-BF7C-8FE9FBB5DAFD}"/>
              </a:ext>
            </a:extLst>
          </p:cNvPr>
          <p:cNvSpPr txBox="1"/>
          <p:nvPr/>
        </p:nvSpPr>
        <p:spPr>
          <a:xfrm>
            <a:off x="2419109" y="2332299"/>
            <a:ext cx="354378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t>Next meeting January 18, 2023</a:t>
            </a:r>
          </a:p>
        </p:txBody>
      </p:sp>
    </p:spTree>
    <p:extLst>
      <p:ext uri="{BB962C8B-B14F-4D97-AF65-F5344CB8AC3E}">
        <p14:creationId xmlns:p14="http://schemas.microsoft.com/office/powerpoint/2010/main" val="279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a:bodyPr>
          <a:lstStyle/>
          <a:p>
            <a:pPr algn="ctr"/>
            <a:r>
              <a:rPr lang="en-US" sz="3600"/>
              <a:t>Technology Resource Team (TRT) – Mike Campbell</a:t>
            </a: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
        <p:nvSpPr>
          <p:cNvPr id="3" name="TextBox 2">
            <a:extLst>
              <a:ext uri="{FF2B5EF4-FFF2-40B4-BE49-F238E27FC236}">
                <a16:creationId xmlns:a16="http://schemas.microsoft.com/office/drawing/2014/main" id="{86DD1A36-656B-E0D1-59D0-7BEBE5E1F21A}"/>
              </a:ext>
            </a:extLst>
          </p:cNvPr>
          <p:cNvSpPr txBox="1"/>
          <p:nvPr/>
        </p:nvSpPr>
        <p:spPr>
          <a:xfrm>
            <a:off x="2364509" y="2235200"/>
            <a:ext cx="715818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v"/>
            </a:pPr>
            <a:r>
              <a:rPr lang="en-US">
                <a:cs typeface="Calibri" panose="020F0502020204030204"/>
              </a:rPr>
              <a:t>Next meeting January 18, 2023</a:t>
            </a:r>
            <a:endParaRPr lang="en-US"/>
          </a:p>
          <a:p>
            <a:endParaRPr lang="en-US">
              <a:cs typeface="Calibri" panose="020F0502020204030204"/>
            </a:endParaRPr>
          </a:p>
        </p:txBody>
      </p:sp>
    </p:spTree>
    <p:extLst>
      <p:ext uri="{BB962C8B-B14F-4D97-AF65-F5344CB8AC3E}">
        <p14:creationId xmlns:p14="http://schemas.microsoft.com/office/powerpoint/2010/main" val="63605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200"/>
              <a:t>Student Equity and Achievement Committee (SEAC)– Heather Ostash</a:t>
            </a:r>
          </a:p>
        </p:txBody>
      </p:sp>
      <p:sp>
        <p:nvSpPr>
          <p:cNvPr id="6" name="TextBox 5"/>
          <p:cNvSpPr txBox="1"/>
          <p:nvPr/>
        </p:nvSpPr>
        <p:spPr>
          <a:xfrm>
            <a:off x="1958071" y="2151085"/>
            <a:ext cx="6329680" cy="2862322"/>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Met yesterday- 11/30</a:t>
            </a:r>
            <a:endParaRPr lang="en-US"/>
          </a:p>
          <a:p>
            <a:pPr marL="742950" lvl="1" indent="-285750">
              <a:buFont typeface="Wingdings" panose="05000000000000000000" pitchFamily="2" charset="2"/>
              <a:buChar char="v"/>
            </a:pPr>
            <a:r>
              <a:rPr lang="en-US">
                <a:cs typeface="Calibri"/>
              </a:rPr>
              <a:t>SCION- Housing Feasibility Study group- met with the committee </a:t>
            </a:r>
          </a:p>
          <a:p>
            <a:pPr marL="742950" lvl="1" indent="-285750">
              <a:buFont typeface="Wingdings" panose="05000000000000000000" pitchFamily="2" charset="2"/>
              <a:buChar char="v"/>
            </a:pPr>
            <a:r>
              <a:rPr lang="en-US">
                <a:cs typeface="Calibri"/>
              </a:rPr>
              <a:t>Discussion of possible priorities for Ensuring Learning group- SEAC input</a:t>
            </a:r>
          </a:p>
          <a:p>
            <a:pPr marL="742950" lvl="1" indent="-285750">
              <a:buFont typeface="Wingdings" panose="05000000000000000000" pitchFamily="2" charset="2"/>
              <a:buChar char="v"/>
            </a:pPr>
            <a:r>
              <a:rPr lang="en-US">
                <a:cs typeface="Calibri"/>
              </a:rPr>
              <a:t>Discussion of possible PD priorities for survey- SEAC input</a:t>
            </a:r>
          </a:p>
          <a:p>
            <a:pPr marL="742950" lvl="1" indent="-285750">
              <a:buFont typeface="Wingdings" panose="05000000000000000000" pitchFamily="2" charset="2"/>
              <a:buChar char="v"/>
            </a:pPr>
            <a:r>
              <a:rPr lang="en-US">
                <a:cs typeface="Calibri"/>
              </a:rPr>
              <a:t>Continued pathway discussion</a:t>
            </a:r>
          </a:p>
          <a:p>
            <a:pPr marL="742950" lvl="1" indent="-285750">
              <a:buFont typeface="Wingdings" panose="05000000000000000000" pitchFamily="2" charset="2"/>
              <a:buChar char="v"/>
            </a:pPr>
            <a:r>
              <a:rPr lang="en-US">
                <a:cs typeface="Calibri"/>
              </a:rPr>
              <a:t>Finalizing of spring workshops on case management and pathways</a:t>
            </a:r>
          </a:p>
          <a:p>
            <a:pPr marL="285750" indent="-285750">
              <a:buFont typeface="Wingdings" panose="05000000000000000000" pitchFamily="2" charset="2"/>
              <a:buChar char="v"/>
            </a:pPr>
            <a:endParaRPr lang="en-US">
              <a:cs typeface="Calibri"/>
            </a:endParaRPr>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5242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763016"/>
            <a:ext cx="10058400" cy="914400"/>
          </a:xfrm>
        </p:spPr>
        <p:txBody>
          <a:bodyPr>
            <a:normAutofit fontScale="90000"/>
          </a:bodyPr>
          <a:lstStyle/>
          <a:p>
            <a:pPr algn="ctr"/>
            <a:r>
              <a:rPr lang="en-US" sz="3600"/>
              <a:t>Incarcerated Students Education Program – Corey Marvin</a:t>
            </a:r>
          </a:p>
        </p:txBody>
      </p:sp>
      <p:sp>
        <p:nvSpPr>
          <p:cNvPr id="6" name="TextBox 5"/>
          <p:cNvSpPr txBox="1"/>
          <p:nvPr/>
        </p:nvSpPr>
        <p:spPr>
          <a:xfrm>
            <a:off x="1608447" y="2294520"/>
            <a:ext cx="8248127" cy="64633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v"/>
            </a:pPr>
            <a:r>
              <a:rPr lang="en-US">
                <a:cs typeface="Calibri"/>
              </a:rPr>
              <a:t>Has not met. Next meeting Wednesday, December 7, 3:00 – 4:30 pm</a:t>
            </a: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298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Constituency Reports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71770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149" y="3055279"/>
            <a:ext cx="10058400" cy="914400"/>
          </a:xfrm>
        </p:spPr>
        <p:txBody>
          <a:bodyPr>
            <a:normAutofit/>
          </a:bodyPr>
          <a:lstStyle/>
          <a:p>
            <a:pPr algn="ctr"/>
            <a:r>
              <a:rPr lang="en-US" sz="6000"/>
              <a:t>Associated Committees</a:t>
            </a:r>
          </a:p>
        </p:txBody>
      </p:sp>
      <p:sp>
        <p:nvSpPr>
          <p:cNvPr id="6" name="TextBox 5"/>
          <p:cNvSpPr txBox="1"/>
          <p:nvPr/>
        </p:nvSpPr>
        <p:spPr>
          <a:xfrm>
            <a:off x="1958071" y="2151085"/>
            <a:ext cx="6329680" cy="646331"/>
          </a:xfrm>
          <a:prstGeom prst="rect">
            <a:avLst/>
          </a:prstGeom>
          <a:noFill/>
        </p:spPr>
        <p:txBody>
          <a:bodyPr wrap="square" rtlCol="0">
            <a:spAutoFit/>
          </a:bodyPr>
          <a:lstStyle/>
          <a:p>
            <a:pPr marL="285750" lvl="0" indent="-285750">
              <a:buFont typeface="Wingdings" panose="05000000000000000000" pitchFamily="2" charset="2"/>
              <a:buChar char="v"/>
            </a:pPr>
            <a:endParaRPr lang="en-US"/>
          </a:p>
          <a:p>
            <a:pPr marL="285750" indent="-285750">
              <a:buFont typeface="Wingdings" panose="05000000000000000000" pitchFamily="2" charset="2"/>
              <a:buChar char="v"/>
            </a:pPr>
            <a:endParaRPr lang="en-US"/>
          </a:p>
        </p:txBody>
      </p:sp>
      <p:pic>
        <p:nvPicPr>
          <p:cNvPr id="8" name="Picture 7" title="CCCC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3002" y="113035"/>
            <a:ext cx="978694" cy="978694"/>
          </a:xfrm>
          <a:prstGeom prst="rect">
            <a:avLst/>
          </a:prstGeom>
        </p:spPr>
      </p:pic>
    </p:spTree>
    <p:extLst>
      <p:ext uri="{BB962C8B-B14F-4D97-AF65-F5344CB8AC3E}">
        <p14:creationId xmlns:p14="http://schemas.microsoft.com/office/powerpoint/2010/main" val="297599593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344068"/>
      </a:dk2>
      <a:lt2>
        <a:srgbClr val="D9E0E6"/>
      </a:lt2>
      <a:accent1>
        <a:srgbClr val="A5A5A5"/>
      </a:accent1>
      <a:accent2>
        <a:srgbClr val="000072"/>
      </a:accent2>
      <a:accent3>
        <a:srgbClr val="0070C0"/>
      </a:accent3>
      <a:accent4>
        <a:srgbClr val="A5A5A5"/>
      </a:accent4>
      <a:accent5>
        <a:srgbClr val="000099"/>
      </a:accent5>
      <a:accent6>
        <a:srgbClr val="0070C0"/>
      </a:accent6>
      <a:hlink>
        <a:srgbClr val="969696"/>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0AC52987C0EA4F8969702B47D6BDCF" ma:contentTypeVersion="" ma:contentTypeDescription="Create a new document." ma:contentTypeScope="" ma:versionID="ee2cd9e8ebfaca520aa08cb23e3a4816">
  <xsd:schema xmlns:xsd="http://www.w3.org/2001/XMLSchema" xmlns:xs="http://www.w3.org/2001/XMLSchema" xmlns:p="http://schemas.microsoft.com/office/2006/metadata/properties" xmlns:ns2="454fd486-4e42-4a7f-bc2f-e2145d19cd8b" xmlns:ns3="ffba0a56-dfce-4d1b-b42e-42eaba50a1e8" targetNamespace="http://schemas.microsoft.com/office/2006/metadata/properties" ma:root="true" ma:fieldsID="9d052e11abe377f090f018a6c1aba787" ns2:_="" ns3:_="">
    <xsd:import namespace="454fd486-4e42-4a7f-bc2f-e2145d19cd8b"/>
    <xsd:import namespace="ffba0a56-dfce-4d1b-b42e-42eaba50a1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fd486-4e42-4a7f-bc2f-e2145d19cd8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ba0a56-dfce-4d1b-b42e-42eaba50a1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93E5AC-4625-43E7-9389-FF5BC68AB0E2}">
  <ds:schemaRefs>
    <ds:schemaRef ds:uri="454fd486-4e42-4a7f-bc2f-e2145d19cd8b"/>
    <ds:schemaRef ds:uri="ffba0a56-dfce-4d1b-b42e-42eaba50a1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F1DC5F1-2263-4914-A44B-1AFDCA686941}">
  <ds:schemaRefs>
    <ds:schemaRef ds:uri="http://schemas.microsoft.com/sharepoint/v3/contenttype/forms"/>
  </ds:schemaRefs>
</ds:datastoreItem>
</file>

<file path=customXml/itemProps3.xml><?xml version="1.0" encoding="utf-8"?>
<ds:datastoreItem xmlns:ds="http://schemas.openxmlformats.org/officeDocument/2006/customXml" ds:itemID="{84157CE5-C738-42C9-BFA3-E06CBBBEA4AE}">
  <ds:schemaRefs>
    <ds:schemaRef ds:uri="http://schemas.openxmlformats.org/package/2006/metadata/core-properties"/>
    <ds:schemaRef ds:uri="http://purl.org/dc/dcmitype/"/>
    <ds:schemaRef ds:uri="http://schemas.microsoft.com/office/infopath/2007/PartnerControls"/>
    <ds:schemaRef ds:uri="454fd486-4e42-4a7f-bc2f-e2145d19cd8b"/>
    <ds:schemaRef ds:uri="http://purl.org/dc/elements/1.1/"/>
    <ds:schemaRef ds:uri="http://schemas.microsoft.com/office/2006/metadata/properties"/>
    <ds:schemaRef ds:uri="http://schemas.microsoft.com/office/2006/documentManagement/types"/>
    <ds:schemaRef ds:uri="http://purl.org/dc/terms/"/>
    <ds:schemaRef ds:uri="ffba0a56-dfce-4d1b-b42e-42eaba50a1e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417</Words>
  <Application>Microsoft Office PowerPoint</Application>
  <PresentationFormat>Widescreen</PresentationFormat>
  <Paragraphs>37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Retrospect</vt:lpstr>
      <vt:lpstr>College Council</vt:lpstr>
      <vt:lpstr>      Reporting Committees</vt:lpstr>
      <vt:lpstr>Facilities – Cody Pauxtis</vt:lpstr>
      <vt:lpstr>Safety &amp; Security – Kevin King</vt:lpstr>
      <vt:lpstr>Technology Resource Team (TRT) – Mike Campbell</vt:lpstr>
      <vt:lpstr>Student Equity and Achievement Committee (SEAC)– Heather Ostash</vt:lpstr>
      <vt:lpstr>Incarcerated Students Education Program – Corey Marvin</vt:lpstr>
      <vt:lpstr>Constituency Reports</vt:lpstr>
      <vt:lpstr>Associated Committees</vt:lpstr>
      <vt:lpstr>Budget Development – Chad Houck</vt:lpstr>
      <vt:lpstr>District Wide Budget Development Committee – Chad Houck</vt:lpstr>
      <vt:lpstr>Institutional Effectiveness Committee (IEC) – Corey Marvin</vt:lpstr>
      <vt:lpstr>Professional Development Committee – Corey Marvin</vt:lpstr>
      <vt:lpstr>Accreditation – Corey Marvin</vt:lpstr>
      <vt:lpstr>The End</vt:lpstr>
    </vt:vector>
  </TitlesOfParts>
  <Company>Cerro Coso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the Future</dc:title>
  <dc:creator>Natalie Dorrell</dc:creator>
  <cp:lastModifiedBy>Jennifer Curtis</cp:lastModifiedBy>
  <cp:revision>2</cp:revision>
  <cp:lastPrinted>2016-05-02T20:11:30Z</cp:lastPrinted>
  <dcterms:created xsi:type="dcterms:W3CDTF">2016-04-19T18:59:44Z</dcterms:created>
  <dcterms:modified xsi:type="dcterms:W3CDTF">2023-01-18T21:43:47Z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0x010100390AC52987C0EA4F8969702B47D6BDCF</vt:lpwstr>
  </property>
</Properties>
</file>